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latypi Medium"/>
      <p:regular r:id="rId17"/>
    </p:embeddedFont>
    <p:embeddedFont>
      <p:font typeface="Platypi Medium"/>
      <p:regular r:id="rId18"/>
    </p:embeddedFont>
    <p:embeddedFont>
      <p:font typeface="Platypi Medium"/>
      <p:regular r:id="rId19"/>
    </p:embeddedFont>
    <p:embeddedFont>
      <p:font typeface="Platypi Medium"/>
      <p:regular r:id="rId20"/>
    </p:embeddedFont>
    <p:embeddedFont>
      <p:font typeface="Source Serif 4"/>
      <p:regular r:id="rId21"/>
    </p:embeddedFont>
    <p:embeddedFont>
      <p:font typeface="Source Serif 4"/>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Shape 0"/>
          <p:cNvSpPr/>
          <p:nvPr/>
        </p:nvSpPr>
        <p:spPr>
          <a:xfrm>
            <a:off x="9144000" y="0"/>
            <a:ext cx="5486400" cy="8229600"/>
          </a:xfrm>
          <a:prstGeom prst="rect">
            <a:avLst/>
          </a:prstGeom>
          <a:solidFill>
            <a:srgbClr val="DFDFE0"/>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93790" y="287297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Crafting Compelling Problem Statements</a:t>
            </a:r>
            <a:endParaRPr lang="en-US" sz="4450" dirty="0"/>
          </a:p>
        </p:txBody>
      </p:sp>
      <p:sp>
        <p:nvSpPr>
          <p:cNvPr id="6" name="Text 2"/>
          <p:cNvSpPr/>
          <p:nvPr/>
        </p:nvSpPr>
        <p:spPr>
          <a:xfrm>
            <a:off x="793790" y="463069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Unlock the power of effective problem definition to drive innovation and success.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444109"/>
            <a:ext cx="10608469" cy="566976"/>
          </a:xfrm>
          <a:prstGeom prst="rect">
            <a:avLst/>
          </a:prstGeom>
          <a:noFill/>
          <a:ln/>
        </p:spPr>
        <p:txBody>
          <a:bodyPr wrap="none" lIns="0" tIns="0" rIns="0" bIns="0" rtlCol="0" anchor="t"/>
          <a:lstStyle/>
          <a:p>
            <a:pPr algn="l" indent="0" marL="0">
              <a:lnSpc>
                <a:spcPts val="4450"/>
              </a:lnSpc>
              <a:buNone/>
            </a:pPr>
            <a:r>
              <a:rPr lang="en-US" sz="3550" dirty="0">
                <a:solidFill>
                  <a:srgbClr val="201B18"/>
                </a:solidFill>
                <a:latin typeface="Platypi Medium" pitchFamily="34" charset="0"/>
                <a:ea typeface="Platypi Medium" pitchFamily="34" charset="-122"/>
                <a:cs typeface="Platypi Medium" pitchFamily="34" charset="-120"/>
              </a:rPr>
              <a:t>Key Takeaways: Defining for Clarity and Impact</a:t>
            </a:r>
            <a:endParaRPr lang="en-US" sz="3550" dirty="0"/>
          </a:p>
        </p:txBody>
      </p:sp>
      <p:sp>
        <p:nvSpPr>
          <p:cNvPr id="3" name="Shape 1"/>
          <p:cNvSpPr/>
          <p:nvPr/>
        </p:nvSpPr>
        <p:spPr>
          <a:xfrm>
            <a:off x="793790" y="2464713"/>
            <a:ext cx="13042821" cy="3339703"/>
          </a:xfrm>
          <a:prstGeom prst="roundRect">
            <a:avLst>
              <a:gd name="adj" fmla="val 1019"/>
            </a:avLst>
          </a:prstGeom>
          <a:solidFill>
            <a:srgbClr val="F9F7F7"/>
          </a:solidFill>
          <a:ln/>
        </p:spPr>
      </p:sp>
      <p:sp>
        <p:nvSpPr>
          <p:cNvPr id="4" name="Shape 2"/>
          <p:cNvSpPr/>
          <p:nvPr/>
        </p:nvSpPr>
        <p:spPr>
          <a:xfrm>
            <a:off x="793790" y="2464713"/>
            <a:ext cx="6521410" cy="1669852"/>
          </a:xfrm>
          <a:prstGeom prst="roundRect">
            <a:avLst>
              <a:gd name="adj" fmla="val 2038"/>
            </a:avLst>
          </a:prstGeom>
          <a:solidFill>
            <a:srgbClr val="3E2513"/>
          </a:solidFill>
          <a:ln/>
        </p:spPr>
      </p:sp>
      <p:sp>
        <p:nvSpPr>
          <p:cNvPr id="5" name="Text 3"/>
          <p:cNvSpPr/>
          <p:nvPr/>
        </p:nvSpPr>
        <p:spPr>
          <a:xfrm>
            <a:off x="1020604" y="269152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Platypi Medium" pitchFamily="34" charset="0"/>
                <a:ea typeface="Platypi Medium" pitchFamily="34" charset="-122"/>
                <a:cs typeface="Platypi Medium" pitchFamily="34" charset="-120"/>
              </a:rPr>
              <a:t>Precision is Power</a:t>
            </a:r>
            <a:endParaRPr lang="en-US" sz="2200" dirty="0"/>
          </a:p>
        </p:txBody>
      </p:sp>
      <p:sp>
        <p:nvSpPr>
          <p:cNvPr id="6" name="Text 4"/>
          <p:cNvSpPr/>
          <p:nvPr/>
        </p:nvSpPr>
        <p:spPr>
          <a:xfrm>
            <a:off x="1020604" y="3181945"/>
            <a:ext cx="6067782"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Source Serif 4" pitchFamily="34" charset="0"/>
                <a:ea typeface="Source Serif 4" pitchFamily="34" charset="-122"/>
                <a:cs typeface="Source Serif 4" pitchFamily="34" charset="-120"/>
              </a:rPr>
              <a:t>A precise problem statement drives targeted solutions.</a:t>
            </a:r>
            <a:endParaRPr lang="en-US" sz="1750" dirty="0"/>
          </a:p>
        </p:txBody>
      </p:sp>
      <p:sp>
        <p:nvSpPr>
          <p:cNvPr id="7" name="Shape 5"/>
          <p:cNvSpPr/>
          <p:nvPr/>
        </p:nvSpPr>
        <p:spPr>
          <a:xfrm>
            <a:off x="7315200" y="2464713"/>
            <a:ext cx="6521410" cy="1669852"/>
          </a:xfrm>
          <a:prstGeom prst="rect">
            <a:avLst/>
          </a:prstGeom>
          <a:solidFill>
            <a:srgbClr val="3E2513"/>
          </a:solidFill>
          <a:ln/>
        </p:spPr>
      </p:sp>
      <p:sp>
        <p:nvSpPr>
          <p:cNvPr id="8" name="Shape 6"/>
          <p:cNvSpPr/>
          <p:nvPr/>
        </p:nvSpPr>
        <p:spPr>
          <a:xfrm>
            <a:off x="7315200" y="2464713"/>
            <a:ext cx="30480" cy="1669852"/>
          </a:xfrm>
          <a:prstGeom prst="roundRect">
            <a:avLst>
              <a:gd name="adj" fmla="val 111628"/>
            </a:avLst>
          </a:prstGeom>
          <a:solidFill>
            <a:srgbClr val="573E2C"/>
          </a:solidFill>
          <a:ln/>
        </p:spPr>
      </p:sp>
      <p:sp>
        <p:nvSpPr>
          <p:cNvPr id="9" name="Text 7"/>
          <p:cNvSpPr/>
          <p:nvPr/>
        </p:nvSpPr>
        <p:spPr>
          <a:xfrm>
            <a:off x="7542014" y="269152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Platypi Medium" pitchFamily="34" charset="0"/>
                <a:ea typeface="Platypi Medium" pitchFamily="34" charset="-122"/>
                <a:cs typeface="Platypi Medium" pitchFamily="34" charset="-120"/>
              </a:rPr>
              <a:t>Focus on the 'Why'</a:t>
            </a:r>
            <a:endParaRPr lang="en-US" sz="2200" dirty="0"/>
          </a:p>
        </p:txBody>
      </p:sp>
      <p:sp>
        <p:nvSpPr>
          <p:cNvPr id="10" name="Text 8"/>
          <p:cNvSpPr/>
          <p:nvPr/>
        </p:nvSpPr>
        <p:spPr>
          <a:xfrm>
            <a:off x="7542014" y="3181945"/>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Source Serif 4" pitchFamily="34" charset="0"/>
                <a:ea typeface="Source Serif 4" pitchFamily="34" charset="-122"/>
                <a:cs typeface="Source Serif 4" pitchFamily="34" charset="-120"/>
              </a:rPr>
              <a:t>Understand the root cause and impact, not just symptoms.</a:t>
            </a:r>
            <a:endParaRPr lang="en-US" sz="1750" dirty="0"/>
          </a:p>
        </p:txBody>
      </p:sp>
      <p:sp>
        <p:nvSpPr>
          <p:cNvPr id="11" name="Shape 9"/>
          <p:cNvSpPr/>
          <p:nvPr/>
        </p:nvSpPr>
        <p:spPr>
          <a:xfrm>
            <a:off x="793790" y="4134564"/>
            <a:ext cx="6521410" cy="1669852"/>
          </a:xfrm>
          <a:prstGeom prst="rect">
            <a:avLst/>
          </a:prstGeom>
          <a:solidFill>
            <a:srgbClr val="3E2513"/>
          </a:solidFill>
          <a:ln/>
        </p:spPr>
      </p:sp>
      <p:sp>
        <p:nvSpPr>
          <p:cNvPr id="12" name="Shape 10"/>
          <p:cNvSpPr/>
          <p:nvPr/>
        </p:nvSpPr>
        <p:spPr>
          <a:xfrm>
            <a:off x="793790" y="4134564"/>
            <a:ext cx="6521410" cy="30480"/>
          </a:xfrm>
          <a:prstGeom prst="roundRect">
            <a:avLst>
              <a:gd name="adj" fmla="val 111628"/>
            </a:avLst>
          </a:prstGeom>
          <a:solidFill>
            <a:srgbClr val="573E2C"/>
          </a:solidFill>
          <a:ln/>
        </p:spPr>
      </p:sp>
      <p:sp>
        <p:nvSpPr>
          <p:cNvPr id="13" name="Text 11"/>
          <p:cNvSpPr/>
          <p:nvPr/>
        </p:nvSpPr>
        <p:spPr>
          <a:xfrm>
            <a:off x="1020604" y="436137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Platypi Medium" pitchFamily="34" charset="0"/>
                <a:ea typeface="Platypi Medium" pitchFamily="34" charset="-122"/>
                <a:cs typeface="Platypi Medium" pitchFamily="34" charset="-120"/>
              </a:rPr>
              <a:t>Avoid Solutions</a:t>
            </a:r>
            <a:endParaRPr lang="en-US" sz="2200" dirty="0"/>
          </a:p>
        </p:txBody>
      </p:sp>
      <p:sp>
        <p:nvSpPr>
          <p:cNvPr id="14" name="Text 12"/>
          <p:cNvSpPr/>
          <p:nvPr/>
        </p:nvSpPr>
        <p:spPr>
          <a:xfrm>
            <a:off x="1020604" y="4851797"/>
            <a:ext cx="6067782" cy="362903"/>
          </a:xfrm>
          <a:prstGeom prst="rect">
            <a:avLst/>
          </a:prstGeom>
          <a:noFill/>
          <a:ln/>
        </p:spPr>
        <p:txBody>
          <a:bodyPr wrap="none" lIns="0" tIns="0" rIns="0" bIns="0" rtlCol="0" anchor="t"/>
          <a:lstStyle/>
          <a:p>
            <a:pPr algn="l" indent="0" marL="0">
              <a:lnSpc>
                <a:spcPts val="2850"/>
              </a:lnSpc>
              <a:buNone/>
            </a:pPr>
            <a:r>
              <a:rPr lang="en-US" sz="1750" dirty="0">
                <a:solidFill>
                  <a:srgbClr val="FFFFFF"/>
                </a:solidFill>
                <a:latin typeface="Source Serif 4" pitchFamily="34" charset="0"/>
                <a:ea typeface="Source Serif 4" pitchFamily="34" charset="-122"/>
                <a:cs typeface="Source Serif 4" pitchFamily="34" charset="-120"/>
              </a:rPr>
              <a:t>Separate the problem from its potential remedies.</a:t>
            </a:r>
            <a:endParaRPr lang="en-US" sz="1750" dirty="0"/>
          </a:p>
        </p:txBody>
      </p:sp>
      <p:sp>
        <p:nvSpPr>
          <p:cNvPr id="15" name="Shape 13"/>
          <p:cNvSpPr/>
          <p:nvPr/>
        </p:nvSpPr>
        <p:spPr>
          <a:xfrm>
            <a:off x="7315200" y="4134564"/>
            <a:ext cx="6521410" cy="1669852"/>
          </a:xfrm>
          <a:prstGeom prst="rect">
            <a:avLst/>
          </a:prstGeom>
          <a:solidFill>
            <a:srgbClr val="3E2513"/>
          </a:solidFill>
          <a:ln/>
        </p:spPr>
      </p:sp>
      <p:sp>
        <p:nvSpPr>
          <p:cNvPr id="16" name="Shape 14"/>
          <p:cNvSpPr/>
          <p:nvPr/>
        </p:nvSpPr>
        <p:spPr>
          <a:xfrm>
            <a:off x="7315200" y="4134564"/>
            <a:ext cx="30480" cy="1669852"/>
          </a:xfrm>
          <a:prstGeom prst="roundRect">
            <a:avLst>
              <a:gd name="adj" fmla="val 111628"/>
            </a:avLst>
          </a:prstGeom>
          <a:solidFill>
            <a:srgbClr val="573E2C"/>
          </a:solidFill>
          <a:ln/>
        </p:spPr>
      </p:sp>
      <p:sp>
        <p:nvSpPr>
          <p:cNvPr id="17" name="Shape 15"/>
          <p:cNvSpPr/>
          <p:nvPr/>
        </p:nvSpPr>
        <p:spPr>
          <a:xfrm>
            <a:off x="7315200" y="4134564"/>
            <a:ext cx="6521410" cy="30480"/>
          </a:xfrm>
          <a:prstGeom prst="roundRect">
            <a:avLst>
              <a:gd name="adj" fmla="val 111628"/>
            </a:avLst>
          </a:prstGeom>
          <a:solidFill>
            <a:srgbClr val="573E2C"/>
          </a:solidFill>
          <a:ln/>
        </p:spPr>
      </p:sp>
      <p:sp>
        <p:nvSpPr>
          <p:cNvPr id="18" name="Text 16"/>
          <p:cNvSpPr/>
          <p:nvPr/>
        </p:nvSpPr>
        <p:spPr>
          <a:xfrm>
            <a:off x="7542014" y="436137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Platypi Medium" pitchFamily="34" charset="0"/>
                <a:ea typeface="Platypi Medium" pitchFamily="34" charset="-122"/>
                <a:cs typeface="Platypi Medium" pitchFamily="34" charset="-120"/>
              </a:rPr>
              <a:t>Iterate &amp; Refine</a:t>
            </a:r>
            <a:endParaRPr lang="en-US" sz="2200" dirty="0"/>
          </a:p>
        </p:txBody>
      </p:sp>
      <p:sp>
        <p:nvSpPr>
          <p:cNvPr id="19" name="Text 17"/>
          <p:cNvSpPr/>
          <p:nvPr/>
        </p:nvSpPr>
        <p:spPr>
          <a:xfrm>
            <a:off x="7542014" y="4851797"/>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FFFFFF"/>
                </a:solidFill>
                <a:latin typeface="Source Serif 4" pitchFamily="34" charset="0"/>
                <a:ea typeface="Source Serif 4" pitchFamily="34" charset="-122"/>
                <a:cs typeface="Source Serif 4" pitchFamily="34" charset="-120"/>
              </a:rPr>
              <a:t>Problem statements are living documents; refine them as you learn more.</a:t>
            </a:r>
            <a:endParaRPr lang="en-US" sz="1750" dirty="0"/>
          </a:p>
        </p:txBody>
      </p:sp>
      <p:sp>
        <p:nvSpPr>
          <p:cNvPr id="20" name="Text 18"/>
          <p:cNvSpPr/>
          <p:nvPr/>
        </p:nvSpPr>
        <p:spPr>
          <a:xfrm>
            <a:off x="793790" y="605956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By mastering the art of the problem statement, you lay a solid foundation for innovation, effective decision-making, and measurable success.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31482"/>
            <a:ext cx="7556421" cy="1133951"/>
          </a:xfrm>
          <a:prstGeom prst="rect">
            <a:avLst/>
          </a:prstGeom>
          <a:noFill/>
          <a:ln/>
        </p:spPr>
        <p:txBody>
          <a:bodyPr wrap="square" lIns="0" tIns="0" rIns="0" bIns="0" rtlCol="0" anchor="t"/>
          <a:lstStyle/>
          <a:p>
            <a:pPr algn="l" indent="0" marL="0">
              <a:lnSpc>
                <a:spcPts val="4450"/>
              </a:lnSpc>
              <a:buNone/>
            </a:pPr>
            <a:r>
              <a:rPr lang="en-US" sz="3550" dirty="0">
                <a:solidFill>
                  <a:srgbClr val="201B18"/>
                </a:solidFill>
                <a:latin typeface="Platypi Medium" pitchFamily="34" charset="0"/>
                <a:ea typeface="Platypi Medium" pitchFamily="34" charset="-122"/>
                <a:cs typeface="Platypi Medium" pitchFamily="34" charset="-120"/>
              </a:rPr>
              <a:t>What Exactly Is a Problem Statement?</a:t>
            </a:r>
            <a:endParaRPr lang="en-US" sz="3550" dirty="0"/>
          </a:p>
        </p:txBody>
      </p:sp>
      <p:sp>
        <p:nvSpPr>
          <p:cNvPr id="4" name="Text 1"/>
          <p:cNvSpPr/>
          <p:nvPr/>
        </p:nvSpPr>
        <p:spPr>
          <a:xfrm>
            <a:off x="793790" y="3720584"/>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A problem statement is a concise description of an issue that needs to be addressed. It clearly articulates the gap between the current state and the desired state, defining the problem in a way that allows for focused solutions. It is not a solution itself, but rather the foundation upon which effective solutions are built. Think of it as the compass guiding your journey towards a resolution.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44015"/>
            <a:ext cx="10805279" cy="566976"/>
          </a:xfrm>
          <a:prstGeom prst="rect">
            <a:avLst/>
          </a:prstGeom>
          <a:noFill/>
          <a:ln/>
        </p:spPr>
        <p:txBody>
          <a:bodyPr wrap="none" lIns="0" tIns="0" rIns="0" bIns="0" rtlCol="0" anchor="t"/>
          <a:lstStyle/>
          <a:p>
            <a:pPr algn="l" indent="0" marL="0">
              <a:lnSpc>
                <a:spcPts val="4450"/>
              </a:lnSpc>
              <a:buNone/>
            </a:pPr>
            <a:r>
              <a:rPr lang="en-US" sz="3550" dirty="0">
                <a:solidFill>
                  <a:srgbClr val="201B18"/>
                </a:solidFill>
                <a:latin typeface="Platypi Medium" pitchFamily="34" charset="0"/>
                <a:ea typeface="Platypi Medium" pitchFamily="34" charset="-122"/>
                <a:cs typeface="Platypi Medium" pitchFamily="34" charset="-120"/>
              </a:rPr>
              <a:t>Why a Well-Defined Problem is Half the Solution</a:t>
            </a:r>
            <a:endParaRPr lang="en-US" sz="3550" dirty="0"/>
          </a:p>
        </p:txBody>
      </p:sp>
      <p:sp>
        <p:nvSpPr>
          <p:cNvPr id="3" name="Text 1"/>
          <p:cNvSpPr/>
          <p:nvPr/>
        </p:nvSpPr>
        <p:spPr>
          <a:xfrm>
            <a:off x="793790" y="2664619"/>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Clearly defining a problem saves time, resources, and prevents wasted effort on irrelevant solutions. It ensures everyone involved understands the core issue, fostering alignment and enabling targeted, impactful interventions. Without this clarity, efforts can become fragmented and solutions ineffective, leading to frustration and continued challenges.</a:t>
            </a:r>
            <a:endParaRPr lang="en-US" sz="1750" dirty="0"/>
          </a:p>
        </p:txBody>
      </p:sp>
      <p:sp>
        <p:nvSpPr>
          <p:cNvPr id="4" name="Shape 2"/>
          <p:cNvSpPr/>
          <p:nvPr/>
        </p:nvSpPr>
        <p:spPr>
          <a:xfrm>
            <a:off x="793790" y="4008477"/>
            <a:ext cx="4196358" cy="2577108"/>
          </a:xfrm>
          <a:prstGeom prst="roundRect">
            <a:avLst>
              <a:gd name="adj" fmla="val 1320"/>
            </a:avLst>
          </a:prstGeom>
          <a:solidFill>
            <a:srgbClr val="F9F7F7"/>
          </a:solidFill>
          <a:ln/>
        </p:spPr>
      </p:sp>
      <p:sp>
        <p:nvSpPr>
          <p:cNvPr id="5" name="Shape 3"/>
          <p:cNvSpPr/>
          <p:nvPr/>
        </p:nvSpPr>
        <p:spPr>
          <a:xfrm>
            <a:off x="1020604" y="4235291"/>
            <a:ext cx="680442" cy="680442"/>
          </a:xfrm>
          <a:prstGeom prst="roundRect">
            <a:avLst>
              <a:gd name="adj" fmla="val 13436980"/>
            </a:avLst>
          </a:prstGeom>
          <a:solidFill>
            <a:srgbClr val="F3E3D8"/>
          </a:solidFill>
          <a:ln/>
        </p:spPr>
      </p:sp>
      <p:pic>
        <p:nvPicPr>
          <p:cNvPr id="6" name="Image 0" descr="preencoded.png">    </p:cNvPr>
          <p:cNvPicPr>
            <a:picLocks noChangeAspect="1"/>
          </p:cNvPicPr>
          <p:nvPr/>
        </p:nvPicPr>
        <p:blipFill>
          <a:blip r:embed="rId1"/>
          <a:stretch>
            <a:fillRect/>
          </a:stretch>
        </p:blipFill>
        <p:spPr>
          <a:xfrm>
            <a:off x="1207770" y="4384119"/>
            <a:ext cx="306110" cy="382667"/>
          </a:xfrm>
          <a:prstGeom prst="rect">
            <a:avLst/>
          </a:prstGeom>
        </p:spPr>
      </p:pic>
      <p:sp>
        <p:nvSpPr>
          <p:cNvPr id="7" name="Text 4"/>
          <p:cNvSpPr/>
          <p:nvPr/>
        </p:nvSpPr>
        <p:spPr>
          <a:xfrm>
            <a:off x="1020604" y="51425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Focuses Efforts</a:t>
            </a:r>
            <a:endParaRPr lang="en-US" sz="2200" dirty="0"/>
          </a:p>
        </p:txBody>
      </p:sp>
      <p:sp>
        <p:nvSpPr>
          <p:cNvPr id="8" name="Text 5"/>
          <p:cNvSpPr/>
          <p:nvPr/>
        </p:nvSpPr>
        <p:spPr>
          <a:xfrm>
            <a:off x="1020604" y="5632966"/>
            <a:ext cx="3742730"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Directs energy towards meaningful solutions.</a:t>
            </a:r>
            <a:endParaRPr lang="en-US" sz="1750" dirty="0"/>
          </a:p>
        </p:txBody>
      </p:sp>
      <p:sp>
        <p:nvSpPr>
          <p:cNvPr id="9" name="Shape 6"/>
          <p:cNvSpPr/>
          <p:nvPr/>
        </p:nvSpPr>
        <p:spPr>
          <a:xfrm>
            <a:off x="5216962" y="4008477"/>
            <a:ext cx="4196358" cy="2577108"/>
          </a:xfrm>
          <a:prstGeom prst="roundRect">
            <a:avLst>
              <a:gd name="adj" fmla="val 1320"/>
            </a:avLst>
          </a:prstGeom>
          <a:solidFill>
            <a:srgbClr val="F9F7F7"/>
          </a:solidFill>
          <a:ln/>
        </p:spPr>
      </p:sp>
      <p:sp>
        <p:nvSpPr>
          <p:cNvPr id="10" name="Shape 7"/>
          <p:cNvSpPr/>
          <p:nvPr/>
        </p:nvSpPr>
        <p:spPr>
          <a:xfrm>
            <a:off x="5443776" y="4235291"/>
            <a:ext cx="680442" cy="680442"/>
          </a:xfrm>
          <a:prstGeom prst="roundRect">
            <a:avLst>
              <a:gd name="adj" fmla="val 13436980"/>
            </a:avLst>
          </a:prstGeom>
          <a:solidFill>
            <a:srgbClr val="F3E3D8"/>
          </a:solidFill>
          <a:ln/>
        </p:spPr>
      </p:sp>
      <p:pic>
        <p:nvPicPr>
          <p:cNvPr id="11" name="Image 1" descr="preencoded.png">    </p:cNvPr>
          <p:cNvPicPr>
            <a:picLocks noChangeAspect="1"/>
          </p:cNvPicPr>
          <p:nvPr/>
        </p:nvPicPr>
        <p:blipFill>
          <a:blip r:embed="rId2"/>
          <a:stretch>
            <a:fillRect/>
          </a:stretch>
        </p:blipFill>
        <p:spPr>
          <a:xfrm>
            <a:off x="5630942" y="4384119"/>
            <a:ext cx="306110" cy="382667"/>
          </a:xfrm>
          <a:prstGeom prst="rect">
            <a:avLst/>
          </a:prstGeom>
        </p:spPr>
      </p:pic>
      <p:sp>
        <p:nvSpPr>
          <p:cNvPr id="12" name="Text 8"/>
          <p:cNvSpPr/>
          <p:nvPr/>
        </p:nvSpPr>
        <p:spPr>
          <a:xfrm>
            <a:off x="5443776" y="51425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Sparks Innovation</a:t>
            </a:r>
            <a:endParaRPr lang="en-US" sz="2200" dirty="0"/>
          </a:p>
        </p:txBody>
      </p:sp>
      <p:sp>
        <p:nvSpPr>
          <p:cNvPr id="13" name="Text 9"/>
          <p:cNvSpPr/>
          <p:nvPr/>
        </p:nvSpPr>
        <p:spPr>
          <a:xfrm>
            <a:off x="5443776" y="5632966"/>
            <a:ext cx="3742730"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Encourages creative and relevant thinking.</a:t>
            </a:r>
            <a:endParaRPr lang="en-US" sz="1750" dirty="0"/>
          </a:p>
        </p:txBody>
      </p:sp>
      <p:sp>
        <p:nvSpPr>
          <p:cNvPr id="14" name="Shape 10"/>
          <p:cNvSpPr/>
          <p:nvPr/>
        </p:nvSpPr>
        <p:spPr>
          <a:xfrm>
            <a:off x="9640133" y="4008477"/>
            <a:ext cx="4196358" cy="2577108"/>
          </a:xfrm>
          <a:prstGeom prst="roundRect">
            <a:avLst>
              <a:gd name="adj" fmla="val 1320"/>
            </a:avLst>
          </a:prstGeom>
          <a:solidFill>
            <a:srgbClr val="F9F7F7"/>
          </a:solidFill>
          <a:ln/>
        </p:spPr>
      </p:sp>
      <p:sp>
        <p:nvSpPr>
          <p:cNvPr id="15" name="Shape 11"/>
          <p:cNvSpPr/>
          <p:nvPr/>
        </p:nvSpPr>
        <p:spPr>
          <a:xfrm>
            <a:off x="9866948" y="4235291"/>
            <a:ext cx="680442" cy="680442"/>
          </a:xfrm>
          <a:prstGeom prst="roundRect">
            <a:avLst>
              <a:gd name="adj" fmla="val 13436980"/>
            </a:avLst>
          </a:prstGeom>
          <a:solidFill>
            <a:srgbClr val="F3E3D8"/>
          </a:solidFill>
          <a:ln/>
        </p:spPr>
      </p:sp>
      <p:pic>
        <p:nvPicPr>
          <p:cNvPr id="16" name="Image 2" descr="preencoded.png">    </p:cNvPr>
          <p:cNvPicPr>
            <a:picLocks noChangeAspect="1"/>
          </p:cNvPicPr>
          <p:nvPr/>
        </p:nvPicPr>
        <p:blipFill>
          <a:blip r:embed="rId3"/>
          <a:stretch>
            <a:fillRect/>
          </a:stretch>
        </p:blipFill>
        <p:spPr>
          <a:xfrm>
            <a:off x="10054114" y="4384119"/>
            <a:ext cx="306110" cy="382667"/>
          </a:xfrm>
          <a:prstGeom prst="rect">
            <a:avLst/>
          </a:prstGeom>
        </p:spPr>
      </p:pic>
      <p:sp>
        <p:nvSpPr>
          <p:cNvPr id="17" name="Text 12"/>
          <p:cNvSpPr/>
          <p:nvPr/>
        </p:nvSpPr>
        <p:spPr>
          <a:xfrm>
            <a:off x="9866948" y="51425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Aligns Teams</a:t>
            </a:r>
            <a:endParaRPr lang="en-US" sz="2200" dirty="0"/>
          </a:p>
        </p:txBody>
      </p:sp>
      <p:sp>
        <p:nvSpPr>
          <p:cNvPr id="18" name="Text 13"/>
          <p:cNvSpPr/>
          <p:nvPr/>
        </p:nvSpPr>
        <p:spPr>
          <a:xfrm>
            <a:off x="9866948" y="5632966"/>
            <a:ext cx="3742730"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Ensures shared understanding and collaboration.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2236" y="1022509"/>
            <a:ext cx="12859583" cy="530185"/>
          </a:xfrm>
          <a:prstGeom prst="rect">
            <a:avLst/>
          </a:prstGeom>
          <a:noFill/>
          <a:ln/>
        </p:spPr>
        <p:txBody>
          <a:bodyPr wrap="none" lIns="0" tIns="0" rIns="0" bIns="0" rtlCol="0" anchor="t"/>
          <a:lstStyle/>
          <a:p>
            <a:pPr algn="l" indent="0" marL="0">
              <a:lnSpc>
                <a:spcPts val="4150"/>
              </a:lnSpc>
              <a:buNone/>
            </a:pPr>
            <a:r>
              <a:rPr lang="en-US" sz="3300" dirty="0">
                <a:solidFill>
                  <a:srgbClr val="201B18"/>
                </a:solidFill>
                <a:latin typeface="Platypi Medium" pitchFamily="34" charset="0"/>
                <a:ea typeface="Platypi Medium" pitchFamily="34" charset="-122"/>
                <a:cs typeface="Platypi Medium" pitchFamily="34" charset="-120"/>
              </a:rPr>
              <a:t>The Essential Components of an Effective Problem Statement</a:t>
            </a:r>
            <a:endParaRPr lang="en-US" sz="3300" dirty="0"/>
          </a:p>
        </p:txBody>
      </p:sp>
      <p:sp>
        <p:nvSpPr>
          <p:cNvPr id="3" name="Text 1"/>
          <p:cNvSpPr/>
          <p:nvPr/>
        </p:nvSpPr>
        <p:spPr>
          <a:xfrm>
            <a:off x="742236" y="1976795"/>
            <a:ext cx="13145929" cy="339209"/>
          </a:xfrm>
          <a:prstGeom prst="rect">
            <a:avLst/>
          </a:prstGeom>
          <a:noFill/>
          <a:ln/>
        </p:spPr>
        <p:txBody>
          <a:bodyPr wrap="none" lIns="0" tIns="0" rIns="0" bIns="0" rtlCol="0" anchor="t"/>
          <a:lstStyle/>
          <a:p>
            <a:pPr algn="l" indent="0" marL="0">
              <a:lnSpc>
                <a:spcPts val="2650"/>
              </a:lnSpc>
              <a:buNone/>
            </a:pPr>
            <a:r>
              <a:rPr lang="en-US" sz="1650" dirty="0">
                <a:solidFill>
                  <a:srgbClr val="504C49"/>
                </a:solidFill>
                <a:latin typeface="Source Serif 4" pitchFamily="34" charset="0"/>
                <a:ea typeface="Source Serif 4" pitchFamily="34" charset="-122"/>
                <a:cs typeface="Source Serif 4" pitchFamily="34" charset="-120"/>
              </a:rPr>
              <a:t>An effective problem statement should contain several key elements to be truly impactful:</a:t>
            </a:r>
            <a:endParaRPr lang="en-US" sz="1650" dirty="0"/>
          </a:p>
        </p:txBody>
      </p:sp>
      <p:sp>
        <p:nvSpPr>
          <p:cNvPr id="4" name="Shape 2"/>
          <p:cNvSpPr/>
          <p:nvPr/>
        </p:nvSpPr>
        <p:spPr>
          <a:xfrm>
            <a:off x="742236" y="2872740"/>
            <a:ext cx="6466880" cy="1902023"/>
          </a:xfrm>
          <a:prstGeom prst="roundRect">
            <a:avLst>
              <a:gd name="adj" fmla="val 5769"/>
            </a:avLst>
          </a:prstGeom>
          <a:solidFill>
            <a:srgbClr val="FFFFFF"/>
          </a:solidFill>
          <a:ln/>
        </p:spPr>
      </p:sp>
      <p:sp>
        <p:nvSpPr>
          <p:cNvPr id="5" name="Shape 3"/>
          <p:cNvSpPr/>
          <p:nvPr/>
        </p:nvSpPr>
        <p:spPr>
          <a:xfrm>
            <a:off x="742236" y="2849880"/>
            <a:ext cx="6466880" cy="91440"/>
          </a:xfrm>
          <a:prstGeom prst="roundRect">
            <a:avLst>
              <a:gd name="adj" fmla="val 34793"/>
            </a:avLst>
          </a:prstGeom>
          <a:solidFill>
            <a:srgbClr val="3E2513"/>
          </a:solidFill>
          <a:ln/>
        </p:spPr>
      </p:sp>
      <p:sp>
        <p:nvSpPr>
          <p:cNvPr id="6" name="Shape 4"/>
          <p:cNvSpPr/>
          <p:nvPr/>
        </p:nvSpPr>
        <p:spPr>
          <a:xfrm>
            <a:off x="3657481" y="2554605"/>
            <a:ext cx="636270" cy="636270"/>
          </a:xfrm>
          <a:prstGeom prst="roundRect">
            <a:avLst>
              <a:gd name="adj" fmla="val 143713"/>
            </a:avLst>
          </a:prstGeom>
          <a:solidFill>
            <a:srgbClr val="3E2513"/>
          </a:solidFill>
          <a:ln/>
        </p:spPr>
      </p:sp>
      <p:sp>
        <p:nvSpPr>
          <p:cNvPr id="7" name="Text 5"/>
          <p:cNvSpPr/>
          <p:nvPr/>
        </p:nvSpPr>
        <p:spPr>
          <a:xfrm>
            <a:off x="3848338" y="2713673"/>
            <a:ext cx="254437" cy="318135"/>
          </a:xfrm>
          <a:prstGeom prst="rect">
            <a:avLst/>
          </a:prstGeom>
          <a:noFill/>
          <a:ln/>
        </p:spPr>
        <p:txBody>
          <a:bodyPr wrap="none" lIns="0" tIns="0" rIns="0" bIns="0" rtlCol="0" anchor="t"/>
          <a:lstStyle/>
          <a:p>
            <a:pPr algn="l" indent="0" marL="0">
              <a:lnSpc>
                <a:spcPts val="3200"/>
              </a:lnSpc>
              <a:buNone/>
            </a:pPr>
            <a:r>
              <a:rPr lang="en-US" sz="2000" dirty="0">
                <a:solidFill>
                  <a:srgbClr val="FFFFFF"/>
                </a:solidFill>
                <a:latin typeface="Platypi Medium" pitchFamily="34" charset="0"/>
                <a:ea typeface="Platypi Medium" pitchFamily="34" charset="-122"/>
                <a:cs typeface="Platypi Medium" pitchFamily="34" charset="-120"/>
              </a:rPr>
              <a:t>1</a:t>
            </a:r>
            <a:endParaRPr lang="en-US" sz="2000" dirty="0"/>
          </a:p>
        </p:txBody>
      </p:sp>
      <p:sp>
        <p:nvSpPr>
          <p:cNvPr id="8" name="Text 6"/>
          <p:cNvSpPr/>
          <p:nvPr/>
        </p:nvSpPr>
        <p:spPr>
          <a:xfrm>
            <a:off x="977146" y="3402925"/>
            <a:ext cx="2651165" cy="331351"/>
          </a:xfrm>
          <a:prstGeom prst="rect">
            <a:avLst/>
          </a:prstGeom>
          <a:noFill/>
          <a:ln/>
        </p:spPr>
        <p:txBody>
          <a:bodyPr wrap="none" lIns="0" tIns="0" rIns="0" bIns="0" rtlCol="0" anchor="t"/>
          <a:lstStyle/>
          <a:p>
            <a:pPr algn="l" indent="0" marL="0">
              <a:lnSpc>
                <a:spcPts val="2600"/>
              </a:lnSpc>
              <a:buNone/>
            </a:pPr>
            <a:r>
              <a:rPr lang="en-US" sz="2050" dirty="0">
                <a:solidFill>
                  <a:srgbClr val="504C49"/>
                </a:solidFill>
                <a:latin typeface="Platypi Medium" pitchFamily="34" charset="0"/>
                <a:ea typeface="Platypi Medium" pitchFamily="34" charset="-122"/>
                <a:cs typeface="Platypi Medium" pitchFamily="34" charset="-120"/>
              </a:rPr>
              <a:t>The Ideal State</a:t>
            </a:r>
            <a:endParaRPr lang="en-US" sz="2050" dirty="0"/>
          </a:p>
        </p:txBody>
      </p:sp>
      <p:sp>
        <p:nvSpPr>
          <p:cNvPr id="9" name="Text 7"/>
          <p:cNvSpPr/>
          <p:nvPr/>
        </p:nvSpPr>
        <p:spPr>
          <a:xfrm>
            <a:off x="977146" y="3861435"/>
            <a:ext cx="5997059" cy="678418"/>
          </a:xfrm>
          <a:prstGeom prst="rect">
            <a:avLst/>
          </a:prstGeom>
          <a:noFill/>
          <a:ln/>
        </p:spPr>
        <p:txBody>
          <a:bodyPr wrap="square" lIns="0" tIns="0" rIns="0" bIns="0" rtlCol="0" anchor="t"/>
          <a:lstStyle/>
          <a:p>
            <a:pPr algn="l" indent="0" marL="0">
              <a:lnSpc>
                <a:spcPts val="2650"/>
              </a:lnSpc>
              <a:buNone/>
            </a:pPr>
            <a:r>
              <a:rPr lang="en-US" sz="1650" dirty="0">
                <a:solidFill>
                  <a:srgbClr val="504C49"/>
                </a:solidFill>
                <a:latin typeface="Source Serif 4" pitchFamily="34" charset="0"/>
                <a:ea typeface="Source Serif 4" pitchFamily="34" charset="-122"/>
                <a:cs typeface="Source Serif 4" pitchFamily="34" charset="-120"/>
              </a:rPr>
              <a:t>Describe what things should be like without the problem. What is the desired outcome or condition?</a:t>
            </a:r>
            <a:endParaRPr lang="en-US" sz="1650" dirty="0"/>
          </a:p>
        </p:txBody>
      </p:sp>
      <p:sp>
        <p:nvSpPr>
          <p:cNvPr id="10" name="Shape 8"/>
          <p:cNvSpPr/>
          <p:nvPr/>
        </p:nvSpPr>
        <p:spPr>
          <a:xfrm>
            <a:off x="7421166" y="2872740"/>
            <a:ext cx="6466999" cy="1902023"/>
          </a:xfrm>
          <a:prstGeom prst="roundRect">
            <a:avLst>
              <a:gd name="adj" fmla="val 5769"/>
            </a:avLst>
          </a:prstGeom>
          <a:solidFill>
            <a:srgbClr val="FFFFFF"/>
          </a:solidFill>
          <a:ln/>
        </p:spPr>
      </p:sp>
      <p:sp>
        <p:nvSpPr>
          <p:cNvPr id="11" name="Shape 9"/>
          <p:cNvSpPr/>
          <p:nvPr/>
        </p:nvSpPr>
        <p:spPr>
          <a:xfrm>
            <a:off x="7421166" y="2849880"/>
            <a:ext cx="6466999" cy="91440"/>
          </a:xfrm>
          <a:prstGeom prst="roundRect">
            <a:avLst>
              <a:gd name="adj" fmla="val 34793"/>
            </a:avLst>
          </a:prstGeom>
          <a:solidFill>
            <a:srgbClr val="3E2513"/>
          </a:solidFill>
          <a:ln/>
        </p:spPr>
      </p:sp>
      <p:sp>
        <p:nvSpPr>
          <p:cNvPr id="12" name="Shape 10"/>
          <p:cNvSpPr/>
          <p:nvPr/>
        </p:nvSpPr>
        <p:spPr>
          <a:xfrm>
            <a:off x="10336530" y="2554605"/>
            <a:ext cx="636270" cy="636270"/>
          </a:xfrm>
          <a:prstGeom prst="roundRect">
            <a:avLst>
              <a:gd name="adj" fmla="val 143713"/>
            </a:avLst>
          </a:prstGeom>
          <a:solidFill>
            <a:srgbClr val="3E2513"/>
          </a:solidFill>
          <a:ln/>
        </p:spPr>
      </p:sp>
      <p:sp>
        <p:nvSpPr>
          <p:cNvPr id="13" name="Text 11"/>
          <p:cNvSpPr/>
          <p:nvPr/>
        </p:nvSpPr>
        <p:spPr>
          <a:xfrm>
            <a:off x="10527387" y="2713673"/>
            <a:ext cx="254437" cy="318135"/>
          </a:xfrm>
          <a:prstGeom prst="rect">
            <a:avLst/>
          </a:prstGeom>
          <a:noFill/>
          <a:ln/>
        </p:spPr>
        <p:txBody>
          <a:bodyPr wrap="none" lIns="0" tIns="0" rIns="0" bIns="0" rtlCol="0" anchor="t"/>
          <a:lstStyle/>
          <a:p>
            <a:pPr algn="l" indent="0" marL="0">
              <a:lnSpc>
                <a:spcPts val="3200"/>
              </a:lnSpc>
              <a:buNone/>
            </a:pPr>
            <a:r>
              <a:rPr lang="en-US" sz="2000" dirty="0">
                <a:solidFill>
                  <a:srgbClr val="FFFFFF"/>
                </a:solidFill>
                <a:latin typeface="Platypi Medium" pitchFamily="34" charset="0"/>
                <a:ea typeface="Platypi Medium" pitchFamily="34" charset="-122"/>
                <a:cs typeface="Platypi Medium" pitchFamily="34" charset="-120"/>
              </a:rPr>
              <a:t>2</a:t>
            </a:r>
            <a:endParaRPr lang="en-US" sz="2000" dirty="0"/>
          </a:p>
        </p:txBody>
      </p:sp>
      <p:sp>
        <p:nvSpPr>
          <p:cNvPr id="14" name="Text 12"/>
          <p:cNvSpPr/>
          <p:nvPr/>
        </p:nvSpPr>
        <p:spPr>
          <a:xfrm>
            <a:off x="7656076" y="3402925"/>
            <a:ext cx="2651165" cy="331351"/>
          </a:xfrm>
          <a:prstGeom prst="rect">
            <a:avLst/>
          </a:prstGeom>
          <a:noFill/>
          <a:ln/>
        </p:spPr>
        <p:txBody>
          <a:bodyPr wrap="none" lIns="0" tIns="0" rIns="0" bIns="0" rtlCol="0" anchor="t"/>
          <a:lstStyle/>
          <a:p>
            <a:pPr algn="l" indent="0" marL="0">
              <a:lnSpc>
                <a:spcPts val="2600"/>
              </a:lnSpc>
              <a:buNone/>
            </a:pPr>
            <a:r>
              <a:rPr lang="en-US" sz="2050" dirty="0">
                <a:solidFill>
                  <a:srgbClr val="504C49"/>
                </a:solidFill>
                <a:latin typeface="Platypi Medium" pitchFamily="34" charset="0"/>
                <a:ea typeface="Platypi Medium" pitchFamily="34" charset="-122"/>
                <a:cs typeface="Platypi Medium" pitchFamily="34" charset="-120"/>
              </a:rPr>
              <a:t>The Reality</a:t>
            </a:r>
            <a:endParaRPr lang="en-US" sz="2050" dirty="0"/>
          </a:p>
        </p:txBody>
      </p:sp>
      <p:sp>
        <p:nvSpPr>
          <p:cNvPr id="15" name="Text 13"/>
          <p:cNvSpPr/>
          <p:nvPr/>
        </p:nvSpPr>
        <p:spPr>
          <a:xfrm>
            <a:off x="7656076" y="3861435"/>
            <a:ext cx="5997178" cy="678418"/>
          </a:xfrm>
          <a:prstGeom prst="rect">
            <a:avLst/>
          </a:prstGeom>
          <a:noFill/>
          <a:ln/>
        </p:spPr>
        <p:txBody>
          <a:bodyPr wrap="square" lIns="0" tIns="0" rIns="0" bIns="0" rtlCol="0" anchor="t"/>
          <a:lstStyle/>
          <a:p>
            <a:pPr algn="l" indent="0" marL="0">
              <a:lnSpc>
                <a:spcPts val="2650"/>
              </a:lnSpc>
              <a:buNone/>
            </a:pPr>
            <a:r>
              <a:rPr lang="en-US" sz="1650" dirty="0">
                <a:solidFill>
                  <a:srgbClr val="504C49"/>
                </a:solidFill>
                <a:latin typeface="Source Serif 4" pitchFamily="34" charset="0"/>
                <a:ea typeface="Source Serif 4" pitchFamily="34" charset="-122"/>
                <a:cs typeface="Source Serif 4" pitchFamily="34" charset="-120"/>
              </a:rPr>
              <a:t>Explain the current situation, specifically how it deviates from the ideal state. What is actually happening?</a:t>
            </a:r>
            <a:endParaRPr lang="en-US" sz="1650" dirty="0"/>
          </a:p>
        </p:txBody>
      </p:sp>
      <p:sp>
        <p:nvSpPr>
          <p:cNvPr id="16" name="Shape 14"/>
          <p:cNvSpPr/>
          <p:nvPr/>
        </p:nvSpPr>
        <p:spPr>
          <a:xfrm>
            <a:off x="742236" y="5304949"/>
            <a:ext cx="6466880" cy="1902023"/>
          </a:xfrm>
          <a:prstGeom prst="roundRect">
            <a:avLst>
              <a:gd name="adj" fmla="val 5769"/>
            </a:avLst>
          </a:prstGeom>
          <a:solidFill>
            <a:srgbClr val="FFFFFF"/>
          </a:solidFill>
          <a:ln/>
        </p:spPr>
      </p:sp>
      <p:sp>
        <p:nvSpPr>
          <p:cNvPr id="17" name="Shape 15"/>
          <p:cNvSpPr/>
          <p:nvPr/>
        </p:nvSpPr>
        <p:spPr>
          <a:xfrm>
            <a:off x="742236" y="5282089"/>
            <a:ext cx="6466880" cy="91440"/>
          </a:xfrm>
          <a:prstGeom prst="roundRect">
            <a:avLst>
              <a:gd name="adj" fmla="val 34793"/>
            </a:avLst>
          </a:prstGeom>
          <a:solidFill>
            <a:srgbClr val="3E2513"/>
          </a:solidFill>
          <a:ln/>
        </p:spPr>
      </p:sp>
      <p:sp>
        <p:nvSpPr>
          <p:cNvPr id="18" name="Shape 16"/>
          <p:cNvSpPr/>
          <p:nvPr/>
        </p:nvSpPr>
        <p:spPr>
          <a:xfrm>
            <a:off x="3657481" y="4986814"/>
            <a:ext cx="636270" cy="636270"/>
          </a:xfrm>
          <a:prstGeom prst="roundRect">
            <a:avLst>
              <a:gd name="adj" fmla="val 143713"/>
            </a:avLst>
          </a:prstGeom>
          <a:solidFill>
            <a:srgbClr val="3E2513"/>
          </a:solidFill>
          <a:ln/>
        </p:spPr>
      </p:sp>
      <p:sp>
        <p:nvSpPr>
          <p:cNvPr id="19" name="Text 17"/>
          <p:cNvSpPr/>
          <p:nvPr/>
        </p:nvSpPr>
        <p:spPr>
          <a:xfrm>
            <a:off x="3848338" y="5145881"/>
            <a:ext cx="254437" cy="318135"/>
          </a:xfrm>
          <a:prstGeom prst="rect">
            <a:avLst/>
          </a:prstGeom>
          <a:noFill/>
          <a:ln/>
        </p:spPr>
        <p:txBody>
          <a:bodyPr wrap="none" lIns="0" tIns="0" rIns="0" bIns="0" rtlCol="0" anchor="t"/>
          <a:lstStyle/>
          <a:p>
            <a:pPr algn="l" indent="0" marL="0">
              <a:lnSpc>
                <a:spcPts val="3200"/>
              </a:lnSpc>
              <a:buNone/>
            </a:pPr>
            <a:r>
              <a:rPr lang="en-US" sz="2000" dirty="0">
                <a:solidFill>
                  <a:srgbClr val="FFFFFF"/>
                </a:solidFill>
                <a:latin typeface="Platypi Medium" pitchFamily="34" charset="0"/>
                <a:ea typeface="Platypi Medium" pitchFamily="34" charset="-122"/>
                <a:cs typeface="Platypi Medium" pitchFamily="34" charset="-120"/>
              </a:rPr>
              <a:t>3</a:t>
            </a:r>
            <a:endParaRPr lang="en-US" sz="2000" dirty="0"/>
          </a:p>
        </p:txBody>
      </p:sp>
      <p:sp>
        <p:nvSpPr>
          <p:cNvPr id="20" name="Text 18"/>
          <p:cNvSpPr/>
          <p:nvPr/>
        </p:nvSpPr>
        <p:spPr>
          <a:xfrm>
            <a:off x="977146" y="5835134"/>
            <a:ext cx="2651165" cy="331351"/>
          </a:xfrm>
          <a:prstGeom prst="rect">
            <a:avLst/>
          </a:prstGeom>
          <a:noFill/>
          <a:ln/>
        </p:spPr>
        <p:txBody>
          <a:bodyPr wrap="none" lIns="0" tIns="0" rIns="0" bIns="0" rtlCol="0" anchor="t"/>
          <a:lstStyle/>
          <a:p>
            <a:pPr algn="l" indent="0" marL="0">
              <a:lnSpc>
                <a:spcPts val="2600"/>
              </a:lnSpc>
              <a:buNone/>
            </a:pPr>
            <a:r>
              <a:rPr lang="en-US" sz="2050" dirty="0">
                <a:solidFill>
                  <a:srgbClr val="504C49"/>
                </a:solidFill>
                <a:latin typeface="Platypi Medium" pitchFamily="34" charset="0"/>
                <a:ea typeface="Platypi Medium" pitchFamily="34" charset="-122"/>
                <a:cs typeface="Platypi Medium" pitchFamily="34" charset="-120"/>
              </a:rPr>
              <a:t>The Consequences</a:t>
            </a:r>
            <a:endParaRPr lang="en-US" sz="2050" dirty="0"/>
          </a:p>
        </p:txBody>
      </p:sp>
      <p:sp>
        <p:nvSpPr>
          <p:cNvPr id="21" name="Text 19"/>
          <p:cNvSpPr/>
          <p:nvPr/>
        </p:nvSpPr>
        <p:spPr>
          <a:xfrm>
            <a:off x="977146" y="6293644"/>
            <a:ext cx="5997059" cy="678418"/>
          </a:xfrm>
          <a:prstGeom prst="rect">
            <a:avLst/>
          </a:prstGeom>
          <a:noFill/>
          <a:ln/>
        </p:spPr>
        <p:txBody>
          <a:bodyPr wrap="square" lIns="0" tIns="0" rIns="0" bIns="0" rtlCol="0" anchor="t"/>
          <a:lstStyle/>
          <a:p>
            <a:pPr algn="l" indent="0" marL="0">
              <a:lnSpc>
                <a:spcPts val="2650"/>
              </a:lnSpc>
              <a:buNone/>
            </a:pPr>
            <a:r>
              <a:rPr lang="en-US" sz="1650" dirty="0">
                <a:solidFill>
                  <a:srgbClr val="504C49"/>
                </a:solidFill>
                <a:latin typeface="Source Serif 4" pitchFamily="34" charset="0"/>
                <a:ea typeface="Source Serif 4" pitchFamily="34" charset="-122"/>
                <a:cs typeface="Source Serif 4" pitchFamily="34" charset="-120"/>
              </a:rPr>
              <a:t>Articulate the negative impacts or implications of the problem. Why does this problem matter?</a:t>
            </a:r>
            <a:endParaRPr lang="en-US" sz="1650" dirty="0"/>
          </a:p>
        </p:txBody>
      </p:sp>
      <p:sp>
        <p:nvSpPr>
          <p:cNvPr id="22" name="Shape 20"/>
          <p:cNvSpPr/>
          <p:nvPr/>
        </p:nvSpPr>
        <p:spPr>
          <a:xfrm>
            <a:off x="7421166" y="5304949"/>
            <a:ext cx="6466999" cy="1902023"/>
          </a:xfrm>
          <a:prstGeom prst="roundRect">
            <a:avLst>
              <a:gd name="adj" fmla="val 5769"/>
            </a:avLst>
          </a:prstGeom>
          <a:solidFill>
            <a:srgbClr val="FFFFFF"/>
          </a:solidFill>
          <a:ln/>
        </p:spPr>
      </p:sp>
      <p:sp>
        <p:nvSpPr>
          <p:cNvPr id="23" name="Shape 21"/>
          <p:cNvSpPr/>
          <p:nvPr/>
        </p:nvSpPr>
        <p:spPr>
          <a:xfrm>
            <a:off x="7421166" y="5282089"/>
            <a:ext cx="6466999" cy="91440"/>
          </a:xfrm>
          <a:prstGeom prst="roundRect">
            <a:avLst>
              <a:gd name="adj" fmla="val 34793"/>
            </a:avLst>
          </a:prstGeom>
          <a:solidFill>
            <a:srgbClr val="3E2513"/>
          </a:solidFill>
          <a:ln/>
        </p:spPr>
      </p:sp>
      <p:sp>
        <p:nvSpPr>
          <p:cNvPr id="24" name="Shape 22"/>
          <p:cNvSpPr/>
          <p:nvPr/>
        </p:nvSpPr>
        <p:spPr>
          <a:xfrm>
            <a:off x="10336530" y="4986814"/>
            <a:ext cx="636270" cy="636270"/>
          </a:xfrm>
          <a:prstGeom prst="roundRect">
            <a:avLst>
              <a:gd name="adj" fmla="val 143713"/>
            </a:avLst>
          </a:prstGeom>
          <a:solidFill>
            <a:srgbClr val="3E2513"/>
          </a:solidFill>
          <a:ln/>
        </p:spPr>
      </p:sp>
      <p:sp>
        <p:nvSpPr>
          <p:cNvPr id="25" name="Text 23"/>
          <p:cNvSpPr/>
          <p:nvPr/>
        </p:nvSpPr>
        <p:spPr>
          <a:xfrm>
            <a:off x="10527387" y="5145881"/>
            <a:ext cx="254437" cy="318135"/>
          </a:xfrm>
          <a:prstGeom prst="rect">
            <a:avLst/>
          </a:prstGeom>
          <a:noFill/>
          <a:ln/>
        </p:spPr>
        <p:txBody>
          <a:bodyPr wrap="none" lIns="0" tIns="0" rIns="0" bIns="0" rtlCol="0" anchor="t"/>
          <a:lstStyle/>
          <a:p>
            <a:pPr algn="l" indent="0" marL="0">
              <a:lnSpc>
                <a:spcPts val="3200"/>
              </a:lnSpc>
              <a:buNone/>
            </a:pPr>
            <a:r>
              <a:rPr lang="en-US" sz="2000" dirty="0">
                <a:solidFill>
                  <a:srgbClr val="FFFFFF"/>
                </a:solidFill>
                <a:latin typeface="Platypi Medium" pitchFamily="34" charset="0"/>
                <a:ea typeface="Platypi Medium" pitchFamily="34" charset="-122"/>
                <a:cs typeface="Platypi Medium" pitchFamily="34" charset="-120"/>
              </a:rPr>
              <a:t>4</a:t>
            </a:r>
            <a:endParaRPr lang="en-US" sz="2000" dirty="0"/>
          </a:p>
        </p:txBody>
      </p:sp>
      <p:sp>
        <p:nvSpPr>
          <p:cNvPr id="26" name="Text 24"/>
          <p:cNvSpPr/>
          <p:nvPr/>
        </p:nvSpPr>
        <p:spPr>
          <a:xfrm>
            <a:off x="7656076" y="5835134"/>
            <a:ext cx="2651165" cy="331351"/>
          </a:xfrm>
          <a:prstGeom prst="rect">
            <a:avLst/>
          </a:prstGeom>
          <a:noFill/>
          <a:ln/>
        </p:spPr>
        <p:txBody>
          <a:bodyPr wrap="none" lIns="0" tIns="0" rIns="0" bIns="0" rtlCol="0" anchor="t"/>
          <a:lstStyle/>
          <a:p>
            <a:pPr algn="l" indent="0" marL="0">
              <a:lnSpc>
                <a:spcPts val="2600"/>
              </a:lnSpc>
              <a:buNone/>
            </a:pPr>
            <a:r>
              <a:rPr lang="en-US" sz="2050" dirty="0">
                <a:solidFill>
                  <a:srgbClr val="504C49"/>
                </a:solidFill>
                <a:latin typeface="Platypi Medium" pitchFamily="34" charset="0"/>
                <a:ea typeface="Platypi Medium" pitchFamily="34" charset="-122"/>
                <a:cs typeface="Platypi Medium" pitchFamily="34" charset="-120"/>
              </a:rPr>
              <a:t>The Stakeholders</a:t>
            </a:r>
            <a:endParaRPr lang="en-US" sz="2050" dirty="0"/>
          </a:p>
        </p:txBody>
      </p:sp>
      <p:sp>
        <p:nvSpPr>
          <p:cNvPr id="27" name="Text 25"/>
          <p:cNvSpPr/>
          <p:nvPr/>
        </p:nvSpPr>
        <p:spPr>
          <a:xfrm>
            <a:off x="7656076" y="6293644"/>
            <a:ext cx="5997178" cy="678418"/>
          </a:xfrm>
          <a:prstGeom prst="rect">
            <a:avLst/>
          </a:prstGeom>
          <a:noFill/>
          <a:ln/>
        </p:spPr>
        <p:txBody>
          <a:bodyPr wrap="square" lIns="0" tIns="0" rIns="0" bIns="0" rtlCol="0" anchor="t"/>
          <a:lstStyle/>
          <a:p>
            <a:pPr algn="l" indent="0" marL="0">
              <a:lnSpc>
                <a:spcPts val="2650"/>
              </a:lnSpc>
              <a:buNone/>
            </a:pPr>
            <a:r>
              <a:rPr lang="en-US" sz="1650" dirty="0">
                <a:solidFill>
                  <a:srgbClr val="504C49"/>
                </a:solidFill>
                <a:latin typeface="Source Serif 4" pitchFamily="34" charset="0"/>
                <a:ea typeface="Source Serif 4" pitchFamily="34" charset="-122"/>
                <a:cs typeface="Source Serif 4" pitchFamily="34" charset="-120"/>
              </a:rPr>
              <a:t>Identify who is affected by the problem. Whose lives or operations are impacted?</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04863"/>
            <a:ext cx="13042821" cy="1133951"/>
          </a:xfrm>
          <a:prstGeom prst="rect">
            <a:avLst/>
          </a:prstGeom>
          <a:noFill/>
          <a:ln/>
        </p:spPr>
        <p:txBody>
          <a:bodyPr wrap="square" lIns="0" tIns="0" rIns="0" bIns="0" rtlCol="0" anchor="t"/>
          <a:lstStyle/>
          <a:p>
            <a:pPr algn="l" indent="0" marL="0">
              <a:lnSpc>
                <a:spcPts val="4450"/>
              </a:lnSpc>
              <a:buNone/>
            </a:pPr>
            <a:r>
              <a:rPr lang="en-US" sz="3550" dirty="0">
                <a:solidFill>
                  <a:srgbClr val="201B18"/>
                </a:solidFill>
                <a:latin typeface="Platypi Medium" pitchFamily="34" charset="0"/>
                <a:ea typeface="Platypi Medium" pitchFamily="34" charset="-122"/>
                <a:cs typeface="Platypi Medium" pitchFamily="34" charset="-120"/>
              </a:rPr>
              <a:t>Common Pitfalls: What to Avoid When Defining Your Problem</a:t>
            </a:r>
            <a:endParaRPr lang="en-US" sz="3550" dirty="0"/>
          </a:p>
        </p:txBody>
      </p:sp>
      <p:sp>
        <p:nvSpPr>
          <p:cNvPr id="3" name="Text 1"/>
          <p:cNvSpPr/>
          <p:nvPr/>
        </p:nvSpPr>
        <p:spPr>
          <a:xfrm>
            <a:off x="793790" y="239244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Beware of these common mistakes that can derail your problem-solving efforts before they even begin:</a:t>
            </a:r>
            <a:endParaRPr lang="en-US" sz="1750" dirty="0"/>
          </a:p>
        </p:txBody>
      </p:sp>
      <p:sp>
        <p:nvSpPr>
          <p:cNvPr id="4" name="Shape 2"/>
          <p:cNvSpPr/>
          <p:nvPr/>
        </p:nvSpPr>
        <p:spPr>
          <a:xfrm>
            <a:off x="793790" y="3010495"/>
            <a:ext cx="6407944" cy="2093714"/>
          </a:xfrm>
          <a:prstGeom prst="roundRect">
            <a:avLst>
              <a:gd name="adj" fmla="val 1625"/>
            </a:avLst>
          </a:prstGeom>
          <a:solidFill>
            <a:srgbClr val="FFFFFF"/>
          </a:solidFill>
          <a:ln w="30480">
            <a:solidFill>
              <a:srgbClr val="3E2513"/>
            </a:solidFill>
            <a:prstDash val="solid"/>
          </a:ln>
        </p:spPr>
      </p:sp>
      <p:sp>
        <p:nvSpPr>
          <p:cNvPr id="5" name="Shape 3"/>
          <p:cNvSpPr/>
          <p:nvPr/>
        </p:nvSpPr>
        <p:spPr>
          <a:xfrm>
            <a:off x="793790" y="3010495"/>
            <a:ext cx="121920" cy="2093714"/>
          </a:xfrm>
          <a:prstGeom prst="roundRect">
            <a:avLst>
              <a:gd name="adj" fmla="val 27907"/>
            </a:avLst>
          </a:prstGeom>
          <a:solidFill>
            <a:srgbClr val="3E2513"/>
          </a:solidFill>
          <a:ln/>
        </p:spPr>
      </p:sp>
      <p:sp>
        <p:nvSpPr>
          <p:cNvPr id="6" name="Text 4"/>
          <p:cNvSpPr/>
          <p:nvPr/>
        </p:nvSpPr>
        <p:spPr>
          <a:xfrm>
            <a:off x="1173004" y="326778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Stating a Solution</a:t>
            </a:r>
            <a:endParaRPr lang="en-US" sz="2200" dirty="0"/>
          </a:p>
        </p:txBody>
      </p:sp>
      <p:sp>
        <p:nvSpPr>
          <p:cNvPr id="7" name="Text 5"/>
          <p:cNvSpPr/>
          <p:nvPr/>
        </p:nvSpPr>
        <p:spPr>
          <a:xfrm>
            <a:off x="1173004" y="3758208"/>
            <a:ext cx="5771436"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A problem statement describes the problem, not how to fix it. Avoid embedding solutions within the problem definition.</a:t>
            </a:r>
            <a:endParaRPr lang="en-US" sz="1750" dirty="0"/>
          </a:p>
        </p:txBody>
      </p:sp>
      <p:sp>
        <p:nvSpPr>
          <p:cNvPr id="8" name="Shape 6"/>
          <p:cNvSpPr/>
          <p:nvPr/>
        </p:nvSpPr>
        <p:spPr>
          <a:xfrm>
            <a:off x="7428548" y="3010495"/>
            <a:ext cx="6408063" cy="2093714"/>
          </a:xfrm>
          <a:prstGeom prst="roundRect">
            <a:avLst>
              <a:gd name="adj" fmla="val 1625"/>
            </a:avLst>
          </a:prstGeom>
          <a:solidFill>
            <a:srgbClr val="FFFFFF"/>
          </a:solidFill>
          <a:ln w="30480">
            <a:solidFill>
              <a:srgbClr val="3E2513"/>
            </a:solidFill>
            <a:prstDash val="solid"/>
          </a:ln>
        </p:spPr>
      </p:sp>
      <p:sp>
        <p:nvSpPr>
          <p:cNvPr id="9" name="Shape 7"/>
          <p:cNvSpPr/>
          <p:nvPr/>
        </p:nvSpPr>
        <p:spPr>
          <a:xfrm>
            <a:off x="7428548" y="3010495"/>
            <a:ext cx="121920" cy="2093714"/>
          </a:xfrm>
          <a:prstGeom prst="roundRect">
            <a:avLst>
              <a:gd name="adj" fmla="val 27907"/>
            </a:avLst>
          </a:prstGeom>
          <a:solidFill>
            <a:srgbClr val="3E2513"/>
          </a:solidFill>
          <a:ln/>
        </p:spPr>
      </p:sp>
      <p:sp>
        <p:nvSpPr>
          <p:cNvPr id="10" name="Text 8"/>
          <p:cNvSpPr/>
          <p:nvPr/>
        </p:nvSpPr>
        <p:spPr>
          <a:xfrm>
            <a:off x="7807762" y="326778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Being Too Broad</a:t>
            </a:r>
            <a:endParaRPr lang="en-US" sz="2200" dirty="0"/>
          </a:p>
        </p:txBody>
      </p:sp>
      <p:sp>
        <p:nvSpPr>
          <p:cNvPr id="11" name="Text 9"/>
          <p:cNvSpPr/>
          <p:nvPr/>
        </p:nvSpPr>
        <p:spPr>
          <a:xfrm>
            <a:off x="7807762" y="3758208"/>
            <a:ext cx="5771555"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Vague or overly general statements lack focus and make it difficult to identify specific actions.</a:t>
            </a:r>
            <a:endParaRPr lang="en-US" sz="1750" dirty="0"/>
          </a:p>
        </p:txBody>
      </p:sp>
      <p:sp>
        <p:nvSpPr>
          <p:cNvPr id="12" name="Shape 10"/>
          <p:cNvSpPr/>
          <p:nvPr/>
        </p:nvSpPr>
        <p:spPr>
          <a:xfrm>
            <a:off x="793790" y="5331023"/>
            <a:ext cx="6407944" cy="2093714"/>
          </a:xfrm>
          <a:prstGeom prst="roundRect">
            <a:avLst>
              <a:gd name="adj" fmla="val 1625"/>
            </a:avLst>
          </a:prstGeom>
          <a:solidFill>
            <a:srgbClr val="FFFFFF"/>
          </a:solidFill>
          <a:ln w="30480">
            <a:solidFill>
              <a:srgbClr val="3E2513"/>
            </a:solidFill>
            <a:prstDash val="solid"/>
          </a:ln>
        </p:spPr>
      </p:sp>
      <p:sp>
        <p:nvSpPr>
          <p:cNvPr id="13" name="Shape 11"/>
          <p:cNvSpPr/>
          <p:nvPr/>
        </p:nvSpPr>
        <p:spPr>
          <a:xfrm>
            <a:off x="793790" y="5331023"/>
            <a:ext cx="121920" cy="2093714"/>
          </a:xfrm>
          <a:prstGeom prst="roundRect">
            <a:avLst>
              <a:gd name="adj" fmla="val 27907"/>
            </a:avLst>
          </a:prstGeom>
          <a:solidFill>
            <a:srgbClr val="3E2513"/>
          </a:solidFill>
          <a:ln/>
        </p:spPr>
      </p:sp>
      <p:sp>
        <p:nvSpPr>
          <p:cNvPr id="14" name="Text 12"/>
          <p:cNvSpPr/>
          <p:nvPr/>
        </p:nvSpPr>
        <p:spPr>
          <a:xfrm>
            <a:off x="1173004" y="558831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Blaming</a:t>
            </a:r>
            <a:endParaRPr lang="en-US" sz="2200" dirty="0"/>
          </a:p>
        </p:txBody>
      </p:sp>
      <p:sp>
        <p:nvSpPr>
          <p:cNvPr id="15" name="Text 13"/>
          <p:cNvSpPr/>
          <p:nvPr/>
        </p:nvSpPr>
        <p:spPr>
          <a:xfrm>
            <a:off x="1173004" y="6078736"/>
            <a:ext cx="5771436"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Focus on the problem itself, not on attributing fault. Keep the language neutral and objective.</a:t>
            </a:r>
            <a:endParaRPr lang="en-US" sz="1750" dirty="0"/>
          </a:p>
        </p:txBody>
      </p:sp>
      <p:sp>
        <p:nvSpPr>
          <p:cNvPr id="16" name="Shape 14"/>
          <p:cNvSpPr/>
          <p:nvPr/>
        </p:nvSpPr>
        <p:spPr>
          <a:xfrm>
            <a:off x="7428548" y="5331023"/>
            <a:ext cx="6408063" cy="2093714"/>
          </a:xfrm>
          <a:prstGeom prst="roundRect">
            <a:avLst>
              <a:gd name="adj" fmla="val 1625"/>
            </a:avLst>
          </a:prstGeom>
          <a:solidFill>
            <a:srgbClr val="FFFFFF"/>
          </a:solidFill>
          <a:ln w="30480">
            <a:solidFill>
              <a:srgbClr val="3E2513"/>
            </a:solidFill>
            <a:prstDash val="solid"/>
          </a:ln>
        </p:spPr>
      </p:sp>
      <p:sp>
        <p:nvSpPr>
          <p:cNvPr id="17" name="Shape 15"/>
          <p:cNvSpPr/>
          <p:nvPr/>
        </p:nvSpPr>
        <p:spPr>
          <a:xfrm>
            <a:off x="7428548" y="5331023"/>
            <a:ext cx="121920" cy="2093714"/>
          </a:xfrm>
          <a:prstGeom prst="roundRect">
            <a:avLst>
              <a:gd name="adj" fmla="val 27907"/>
            </a:avLst>
          </a:prstGeom>
          <a:solidFill>
            <a:srgbClr val="3E2513"/>
          </a:solidFill>
          <a:ln/>
        </p:spPr>
      </p:sp>
      <p:sp>
        <p:nvSpPr>
          <p:cNvPr id="18" name="Text 16"/>
          <p:cNvSpPr/>
          <p:nvPr/>
        </p:nvSpPr>
        <p:spPr>
          <a:xfrm>
            <a:off x="7807762" y="558831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Lack of Data</a:t>
            </a:r>
            <a:endParaRPr lang="en-US" sz="2200" dirty="0"/>
          </a:p>
        </p:txBody>
      </p:sp>
      <p:sp>
        <p:nvSpPr>
          <p:cNvPr id="19" name="Text 17"/>
          <p:cNvSpPr/>
          <p:nvPr/>
        </p:nvSpPr>
        <p:spPr>
          <a:xfrm>
            <a:off x="7807762" y="6078736"/>
            <a:ext cx="5771555"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Without supporting evidence or data, a problem statement can feel like an opinion rather than a verifiable issue.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05683"/>
            <a:ext cx="7556421" cy="1133951"/>
          </a:xfrm>
          <a:prstGeom prst="rect">
            <a:avLst/>
          </a:prstGeom>
          <a:noFill/>
          <a:ln/>
        </p:spPr>
        <p:txBody>
          <a:bodyPr wrap="square" lIns="0" tIns="0" rIns="0" bIns="0" rtlCol="0" anchor="t"/>
          <a:lstStyle/>
          <a:p>
            <a:pPr algn="l" indent="0" marL="0">
              <a:lnSpc>
                <a:spcPts val="4450"/>
              </a:lnSpc>
              <a:buNone/>
            </a:pPr>
            <a:r>
              <a:rPr lang="en-US" sz="3550" dirty="0">
                <a:solidFill>
                  <a:srgbClr val="201B18"/>
                </a:solidFill>
                <a:latin typeface="Platypi Medium" pitchFamily="34" charset="0"/>
                <a:ea typeface="Platypi Medium" pitchFamily="34" charset="-122"/>
                <a:cs typeface="Platypi Medium" pitchFamily="34" charset="-120"/>
              </a:rPr>
              <a:t>Case Study: Identifying a Societal Challenge</a:t>
            </a:r>
            <a:endParaRPr lang="en-US" sz="3550" dirty="0"/>
          </a:p>
        </p:txBody>
      </p:sp>
      <p:sp>
        <p:nvSpPr>
          <p:cNvPr id="4" name="Text 1"/>
          <p:cNvSpPr/>
          <p:nvPr/>
        </p:nvSpPr>
        <p:spPr>
          <a:xfrm>
            <a:off x="6280190" y="2094786"/>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Let's examine how a well-crafted problem statement can frame a complex societal issue, taking the example of food waste in urban areas:</a:t>
            </a:r>
            <a:endParaRPr lang="en-US" sz="1750" dirty="0"/>
          </a:p>
        </p:txBody>
      </p:sp>
      <p:sp>
        <p:nvSpPr>
          <p:cNvPr id="5" name="Text 2"/>
          <p:cNvSpPr/>
          <p:nvPr/>
        </p:nvSpPr>
        <p:spPr>
          <a:xfrm>
            <a:off x="6620351" y="377880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The Problem:</a:t>
            </a:r>
            <a:endParaRPr lang="en-US" sz="2200" dirty="0"/>
          </a:p>
        </p:txBody>
      </p:sp>
      <p:sp>
        <p:nvSpPr>
          <p:cNvPr id="6" name="Text 3"/>
          <p:cNvSpPr/>
          <p:nvPr/>
        </p:nvSpPr>
        <p:spPr>
          <a:xfrm>
            <a:off x="6620351" y="4473297"/>
            <a:ext cx="7216259" cy="1451610"/>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Despite sufficient food production globally, a significant portion of edible food is wasted in urban areas, from retail to household consumption. This waste exacerbates food insecurity, strains landfill capacity, and contributes to greenhouse gas emissions.</a:t>
            </a:r>
            <a:endParaRPr lang="en-US" sz="1750" dirty="0"/>
          </a:p>
        </p:txBody>
      </p:sp>
      <p:sp>
        <p:nvSpPr>
          <p:cNvPr id="7" name="Shape 4"/>
          <p:cNvSpPr/>
          <p:nvPr/>
        </p:nvSpPr>
        <p:spPr>
          <a:xfrm>
            <a:off x="6280190" y="3438644"/>
            <a:ext cx="30480" cy="2741414"/>
          </a:xfrm>
          <a:prstGeom prst="rect">
            <a:avLst/>
          </a:prstGeom>
          <a:solidFill>
            <a:srgbClr val="3E2513"/>
          </a:solidFill>
          <a:ln/>
        </p:spPr>
      </p:sp>
      <p:sp>
        <p:nvSpPr>
          <p:cNvPr id="8" name="Text 5"/>
          <p:cNvSpPr/>
          <p:nvPr/>
        </p:nvSpPr>
        <p:spPr>
          <a:xfrm>
            <a:off x="6280190" y="6435209"/>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This statement clearly defines the ideal (sufficient food reaching those in need), the reality (wasted food), and the far-reaching consequences (food insecurity, environmental impact).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05683"/>
            <a:ext cx="7556421" cy="1133951"/>
          </a:xfrm>
          <a:prstGeom prst="rect">
            <a:avLst/>
          </a:prstGeom>
          <a:noFill/>
          <a:ln/>
        </p:spPr>
        <p:txBody>
          <a:bodyPr wrap="square" lIns="0" tIns="0" rIns="0" bIns="0" rtlCol="0" anchor="t"/>
          <a:lstStyle/>
          <a:p>
            <a:pPr algn="l" indent="0" marL="0">
              <a:lnSpc>
                <a:spcPts val="4450"/>
              </a:lnSpc>
              <a:buNone/>
            </a:pPr>
            <a:r>
              <a:rPr lang="en-US" sz="3550" dirty="0">
                <a:solidFill>
                  <a:srgbClr val="201B18"/>
                </a:solidFill>
                <a:latin typeface="Platypi Medium" pitchFamily="34" charset="0"/>
                <a:ea typeface="Platypi Medium" pitchFamily="34" charset="-122"/>
                <a:cs typeface="Platypi Medium" pitchFamily="34" charset="-120"/>
              </a:rPr>
              <a:t>Case Study: Pinpointing a Business Inefficiency</a:t>
            </a:r>
            <a:endParaRPr lang="en-US" sz="3550" dirty="0"/>
          </a:p>
        </p:txBody>
      </p:sp>
      <p:sp>
        <p:nvSpPr>
          <p:cNvPr id="4" name="Text 1"/>
          <p:cNvSpPr/>
          <p:nvPr/>
        </p:nvSpPr>
        <p:spPr>
          <a:xfrm>
            <a:off x="793790" y="2094786"/>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Consider the challenge faced by many businesses: inefficient internal communication. Here's a problem statement designed to address it:</a:t>
            </a:r>
            <a:endParaRPr lang="en-US" sz="1750" dirty="0"/>
          </a:p>
        </p:txBody>
      </p:sp>
      <p:sp>
        <p:nvSpPr>
          <p:cNvPr id="5" name="Text 2"/>
          <p:cNvSpPr/>
          <p:nvPr/>
        </p:nvSpPr>
        <p:spPr>
          <a:xfrm>
            <a:off x="1133951" y="341590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The Problem:</a:t>
            </a:r>
            <a:endParaRPr lang="en-US" sz="2200" dirty="0"/>
          </a:p>
        </p:txBody>
      </p:sp>
      <p:sp>
        <p:nvSpPr>
          <p:cNvPr id="6" name="Text 3"/>
          <p:cNvSpPr/>
          <p:nvPr/>
        </p:nvSpPr>
        <p:spPr>
          <a:xfrm>
            <a:off x="1133951" y="4110395"/>
            <a:ext cx="7216259" cy="1814513"/>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Our sales team frequently struggles to access up-to-date product information from the marketing department, leading to delays in client responses and inconsistencies in messaging. This inefficiency results in lost sales opportunities and a negative impact on client trust.</a:t>
            </a:r>
            <a:endParaRPr lang="en-US" sz="1750" dirty="0"/>
          </a:p>
        </p:txBody>
      </p:sp>
      <p:sp>
        <p:nvSpPr>
          <p:cNvPr id="7" name="Shape 4"/>
          <p:cNvSpPr/>
          <p:nvPr/>
        </p:nvSpPr>
        <p:spPr>
          <a:xfrm>
            <a:off x="793790" y="3075742"/>
            <a:ext cx="30480" cy="3104317"/>
          </a:xfrm>
          <a:prstGeom prst="rect">
            <a:avLst/>
          </a:prstGeom>
          <a:solidFill>
            <a:srgbClr val="3E2513"/>
          </a:solidFill>
          <a:ln/>
        </p:spPr>
      </p:sp>
      <p:sp>
        <p:nvSpPr>
          <p:cNvPr id="8" name="Text 5"/>
          <p:cNvSpPr/>
          <p:nvPr/>
        </p:nvSpPr>
        <p:spPr>
          <a:xfrm>
            <a:off x="793790" y="6435209"/>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This statement precisely identifies the gap (outdated information), the cause (difficulty in access), the affected parties (sales and clients), and the measurable consequences (lost sales, damaged trust).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47882"/>
            <a:ext cx="12613005" cy="566976"/>
          </a:xfrm>
          <a:prstGeom prst="rect">
            <a:avLst/>
          </a:prstGeom>
          <a:noFill/>
          <a:ln/>
        </p:spPr>
        <p:txBody>
          <a:bodyPr wrap="none" lIns="0" tIns="0" rIns="0" bIns="0" rtlCol="0" anchor="t"/>
          <a:lstStyle/>
          <a:p>
            <a:pPr algn="l" indent="0" marL="0">
              <a:lnSpc>
                <a:spcPts val="4450"/>
              </a:lnSpc>
              <a:buNone/>
            </a:pPr>
            <a:r>
              <a:rPr lang="en-US" sz="3550" dirty="0">
                <a:solidFill>
                  <a:srgbClr val="201B18"/>
                </a:solidFill>
                <a:latin typeface="Platypi Medium" pitchFamily="34" charset="0"/>
                <a:ea typeface="Platypi Medium" pitchFamily="34" charset="-122"/>
                <a:cs typeface="Platypi Medium" pitchFamily="34" charset="-120"/>
              </a:rPr>
              <a:t>Exercise: Deconstructing and Refining a Sample Problem</a:t>
            </a:r>
            <a:endParaRPr lang="en-US" sz="3550" dirty="0"/>
          </a:p>
        </p:txBody>
      </p:sp>
      <p:sp>
        <p:nvSpPr>
          <p:cNvPr id="3" name="Text 1"/>
          <p:cNvSpPr/>
          <p:nvPr/>
        </p:nvSpPr>
        <p:spPr>
          <a:xfrm>
            <a:off x="793790" y="2168485"/>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Let's break down a sample and identify its components:</a:t>
            </a:r>
            <a:endParaRPr lang="en-US" sz="1750" dirty="0"/>
          </a:p>
        </p:txBody>
      </p:sp>
      <p:sp>
        <p:nvSpPr>
          <p:cNvPr id="4" name="Text 2"/>
          <p:cNvSpPr/>
          <p:nvPr/>
        </p:nvSpPr>
        <p:spPr>
          <a:xfrm>
            <a:off x="2777014" y="2871549"/>
            <a:ext cx="9076253" cy="425291"/>
          </a:xfrm>
          <a:prstGeom prst="rect">
            <a:avLst/>
          </a:prstGeom>
          <a:noFill/>
          <a:ln/>
        </p:spPr>
        <p:txBody>
          <a:bodyPr wrap="none" lIns="0" tIns="0" rIns="0" bIns="0" rtlCol="0" anchor="t"/>
          <a:lstStyle/>
          <a:p>
            <a:pPr algn="ctr" indent="0" marL="0">
              <a:lnSpc>
                <a:spcPts val="3300"/>
              </a:lnSpc>
              <a:buNone/>
            </a:pPr>
            <a:r>
              <a:rPr lang="en-US" sz="2650" dirty="0">
                <a:solidFill>
                  <a:srgbClr val="3E2513"/>
                </a:solidFill>
                <a:latin typeface="Platypi Medium" pitchFamily="34" charset="0"/>
                <a:ea typeface="Platypi Medium" pitchFamily="34" charset="-122"/>
                <a:cs typeface="Platypi Medium" pitchFamily="34" charset="-120"/>
              </a:rPr>
              <a:t>"We need a new app for better customer engagement."</a:t>
            </a:r>
            <a:endParaRPr lang="en-US" sz="2650" dirty="0"/>
          </a:p>
        </p:txBody>
      </p:sp>
      <p:sp>
        <p:nvSpPr>
          <p:cNvPr id="5" name="Text 3"/>
          <p:cNvSpPr/>
          <p:nvPr/>
        </p:nvSpPr>
        <p:spPr>
          <a:xfrm>
            <a:off x="793790" y="386381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Critique:</a:t>
            </a:r>
            <a:endParaRPr lang="en-US" sz="2200" dirty="0"/>
          </a:p>
        </p:txBody>
      </p:sp>
      <p:sp>
        <p:nvSpPr>
          <p:cNvPr id="6" name="Text 4"/>
          <p:cNvSpPr/>
          <p:nvPr/>
        </p:nvSpPr>
        <p:spPr>
          <a:xfrm>
            <a:off x="793790" y="444496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04C49"/>
                </a:solidFill>
                <a:latin typeface="Source Serif 4" pitchFamily="34" charset="0"/>
                <a:ea typeface="Source Serif 4" pitchFamily="34" charset="-122"/>
                <a:cs typeface="Source Serif 4" pitchFamily="34" charset="-120"/>
              </a:rPr>
              <a:t>This is a </a:t>
            </a:r>
            <a:pPr algn="l" indent="0" marL="0">
              <a:lnSpc>
                <a:spcPts val="2850"/>
              </a:lnSpc>
              <a:buNone/>
            </a:pPr>
            <a:r>
              <a:rPr lang="en-US" sz="1750" dirty="0">
                <a:solidFill>
                  <a:srgbClr val="3E2513"/>
                </a:solidFill>
                <a:latin typeface="Source Serif 4" pitchFamily="34" charset="0"/>
                <a:ea typeface="Source Serif 4" pitchFamily="34" charset="-122"/>
                <a:cs typeface="Source Serif 4" pitchFamily="34" charset="-120"/>
              </a:rPr>
              <a:t>solution</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 ("new app"), not a problem.</a:t>
            </a:r>
            <a:endParaRPr lang="en-US" sz="1750" dirty="0"/>
          </a:p>
        </p:txBody>
      </p:sp>
      <p:sp>
        <p:nvSpPr>
          <p:cNvPr id="7" name="Text 5"/>
          <p:cNvSpPr/>
          <p:nvPr/>
        </p:nvSpPr>
        <p:spPr>
          <a:xfrm>
            <a:off x="793790" y="488715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04C49"/>
                </a:solidFill>
                <a:latin typeface="Source Serif 4" pitchFamily="34" charset="0"/>
                <a:ea typeface="Source Serif 4" pitchFamily="34" charset="-122"/>
                <a:cs typeface="Source Serif 4" pitchFamily="34" charset="-120"/>
              </a:rPr>
              <a:t>It's too </a:t>
            </a:r>
            <a:pPr algn="l" indent="0" marL="0">
              <a:lnSpc>
                <a:spcPts val="2850"/>
              </a:lnSpc>
              <a:buNone/>
            </a:pPr>
            <a:r>
              <a:rPr lang="en-US" sz="1750" dirty="0">
                <a:solidFill>
                  <a:srgbClr val="3E2513"/>
                </a:solidFill>
                <a:latin typeface="Source Serif 4" pitchFamily="34" charset="0"/>
                <a:ea typeface="Source Serif 4" pitchFamily="34" charset="-122"/>
                <a:cs typeface="Source Serif 4" pitchFamily="34" charset="-120"/>
              </a:rPr>
              <a:t>vague</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 what does "better engagement" mean?</a:t>
            </a:r>
            <a:endParaRPr lang="en-US" sz="1750" dirty="0"/>
          </a:p>
        </p:txBody>
      </p:sp>
      <p:sp>
        <p:nvSpPr>
          <p:cNvPr id="8" name="Text 6"/>
          <p:cNvSpPr/>
          <p:nvPr/>
        </p:nvSpPr>
        <p:spPr>
          <a:xfrm>
            <a:off x="793790" y="5329357"/>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504C49"/>
                </a:solidFill>
                <a:latin typeface="Source Serif 4" pitchFamily="34" charset="0"/>
                <a:ea typeface="Source Serif 4" pitchFamily="34" charset="-122"/>
                <a:cs typeface="Source Serif 4" pitchFamily="34" charset="-120"/>
              </a:rPr>
              <a:t>It doesn't explain the </a:t>
            </a:r>
            <a:pPr algn="l" indent="0" marL="0">
              <a:lnSpc>
                <a:spcPts val="2850"/>
              </a:lnSpc>
              <a:buNone/>
            </a:pPr>
            <a:r>
              <a:rPr lang="en-US" sz="1750" dirty="0">
                <a:solidFill>
                  <a:srgbClr val="3E2513"/>
                </a:solidFill>
                <a:latin typeface="Source Serif 4" pitchFamily="34" charset="0"/>
                <a:ea typeface="Source Serif 4" pitchFamily="34" charset="-122"/>
                <a:cs typeface="Source Serif 4" pitchFamily="34" charset="-120"/>
              </a:rPr>
              <a:t>consequences</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 of current engagement.</a:t>
            </a:r>
            <a:endParaRPr lang="en-US" sz="1750" dirty="0"/>
          </a:p>
        </p:txBody>
      </p:sp>
      <p:sp>
        <p:nvSpPr>
          <p:cNvPr id="9" name="Text 7"/>
          <p:cNvSpPr/>
          <p:nvPr/>
        </p:nvSpPr>
        <p:spPr>
          <a:xfrm>
            <a:off x="7599521" y="386381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Refinement:</a:t>
            </a:r>
            <a:endParaRPr lang="en-US" sz="2200" dirty="0"/>
          </a:p>
        </p:txBody>
      </p:sp>
      <p:sp>
        <p:nvSpPr>
          <p:cNvPr id="10" name="Text 8"/>
          <p:cNvSpPr/>
          <p:nvPr/>
        </p:nvSpPr>
        <p:spPr>
          <a:xfrm>
            <a:off x="7599521" y="4444960"/>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"Our current customer support channels experience high wait times (averaging 15 minutes) and a low first-contact resolution rate (40%), leading to declining customer satisfaction scores and increased churn, particularly among our younger demographic."</a:t>
            </a:r>
            <a:endParaRPr lang="en-US" sz="1750" dirty="0"/>
          </a:p>
        </p:txBody>
      </p:sp>
      <p:sp>
        <p:nvSpPr>
          <p:cNvPr id="11" name="Text 9"/>
          <p:cNvSpPr/>
          <p:nvPr/>
        </p:nvSpPr>
        <p:spPr>
          <a:xfrm>
            <a:off x="793790" y="6718697"/>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The refined statement articulates the gap, impact, and affected group.</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13034"/>
            <a:ext cx="7556421" cy="1133951"/>
          </a:xfrm>
          <a:prstGeom prst="rect">
            <a:avLst/>
          </a:prstGeom>
          <a:noFill/>
          <a:ln/>
        </p:spPr>
        <p:txBody>
          <a:bodyPr wrap="square" lIns="0" tIns="0" rIns="0" bIns="0" rtlCol="0" anchor="t"/>
          <a:lstStyle/>
          <a:p>
            <a:pPr algn="l" indent="0" marL="0">
              <a:lnSpc>
                <a:spcPts val="4450"/>
              </a:lnSpc>
              <a:buNone/>
            </a:pPr>
            <a:r>
              <a:rPr lang="en-US" sz="3550" dirty="0">
                <a:solidFill>
                  <a:srgbClr val="201B18"/>
                </a:solidFill>
                <a:latin typeface="Platypi Medium" pitchFamily="34" charset="0"/>
                <a:ea typeface="Platypi Medium" pitchFamily="34" charset="-122"/>
                <a:cs typeface="Platypi Medium" pitchFamily="34" charset="-120"/>
              </a:rPr>
              <a:t>Your Turn: Beginning to Craft Your Own Problem Statement</a:t>
            </a:r>
            <a:endParaRPr lang="en-US" sz="3550" dirty="0"/>
          </a:p>
        </p:txBody>
      </p:sp>
      <p:sp>
        <p:nvSpPr>
          <p:cNvPr id="4" name="Text 1"/>
          <p:cNvSpPr/>
          <p:nvPr/>
        </p:nvSpPr>
        <p:spPr>
          <a:xfrm>
            <a:off x="6280190" y="2802136"/>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Now, take a moment to consider a challenge you or your organisation currently face. Try to draft a problem statement using the components we've discussed:</a:t>
            </a:r>
            <a:endParaRPr lang="en-US" sz="1750" dirty="0"/>
          </a:p>
        </p:txBody>
      </p:sp>
      <p:sp>
        <p:nvSpPr>
          <p:cNvPr id="5" name="Text 2"/>
          <p:cNvSpPr/>
          <p:nvPr/>
        </p:nvSpPr>
        <p:spPr>
          <a:xfrm>
            <a:off x="6280190" y="4145994"/>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504C49"/>
                </a:solidFill>
                <a:latin typeface="Source Serif 4" pitchFamily="34" charset="0"/>
                <a:ea typeface="Source Serif 4" pitchFamily="34" charset="-122"/>
                <a:cs typeface="Source Serif 4" pitchFamily="34" charset="-120"/>
              </a:rPr>
              <a:t>The Ideal State:</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 What would success look like?</a:t>
            </a:r>
            <a:endParaRPr lang="en-US" sz="1750" dirty="0"/>
          </a:p>
        </p:txBody>
      </p:sp>
      <p:sp>
        <p:nvSpPr>
          <p:cNvPr id="6" name="Text 3"/>
          <p:cNvSpPr/>
          <p:nvPr/>
        </p:nvSpPr>
        <p:spPr>
          <a:xfrm>
            <a:off x="6280190" y="4588193"/>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504C49"/>
                </a:solidFill>
                <a:latin typeface="Source Serif 4" pitchFamily="34" charset="0"/>
                <a:ea typeface="Source Serif 4" pitchFamily="34" charset="-122"/>
                <a:cs typeface="Source Serif 4" pitchFamily="34" charset="-120"/>
              </a:rPr>
              <a:t>The Reality:</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 What is actually happening that prevents this ideal?</a:t>
            </a:r>
            <a:endParaRPr lang="en-US" sz="1750" dirty="0"/>
          </a:p>
        </p:txBody>
      </p:sp>
      <p:sp>
        <p:nvSpPr>
          <p:cNvPr id="7" name="Text 4"/>
          <p:cNvSpPr/>
          <p:nvPr/>
        </p:nvSpPr>
        <p:spPr>
          <a:xfrm>
            <a:off x="6280190" y="5030391"/>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504C49"/>
                </a:solidFill>
                <a:latin typeface="Source Serif 4" pitchFamily="34" charset="0"/>
                <a:ea typeface="Source Serif 4" pitchFamily="34" charset="-122"/>
                <a:cs typeface="Source Serif 4" pitchFamily="34" charset="-120"/>
              </a:rPr>
              <a:t>The Consequences:</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 What are the negative impacts of this gap?</a:t>
            </a:r>
            <a:endParaRPr lang="en-US" sz="1750" dirty="0"/>
          </a:p>
        </p:txBody>
      </p:sp>
      <p:sp>
        <p:nvSpPr>
          <p:cNvPr id="8" name="Text 5"/>
          <p:cNvSpPr/>
          <p:nvPr/>
        </p:nvSpPr>
        <p:spPr>
          <a:xfrm>
            <a:off x="6280190" y="5472589"/>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504C49"/>
                </a:solidFill>
                <a:latin typeface="Source Serif 4" pitchFamily="34" charset="0"/>
                <a:ea typeface="Source Serif 4" pitchFamily="34" charset="-122"/>
                <a:cs typeface="Source Serif 4" pitchFamily="34" charset="-120"/>
              </a:rPr>
              <a:t>The Stakeholders:</a:t>
            </a:r>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 Who is most affected?</a:t>
            </a:r>
            <a:endParaRPr lang="en-US" sz="1750" dirty="0"/>
          </a:p>
        </p:txBody>
      </p:sp>
      <p:sp>
        <p:nvSpPr>
          <p:cNvPr id="9" name="Text 6"/>
          <p:cNvSpPr/>
          <p:nvPr/>
        </p:nvSpPr>
        <p:spPr>
          <a:xfrm>
            <a:off x="6280190" y="6090642"/>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4" pitchFamily="34" charset="0"/>
                <a:ea typeface="Source Serif 4" pitchFamily="34" charset="-122"/>
                <a:cs typeface="Source Serif 4" pitchFamily="34" charset="-120"/>
              </a:rPr>
              <a:t>Remember to be specific, measurable (where possible), and objective. Avoid jumping to solutions.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2025-09-04T07:02:36Z</dcterms:created>
  <dcterms:modified xsi:type="dcterms:W3CDTF">2025-09-04T07:02:36Z</dcterms:modified>
</cp:coreProperties>
</file>